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</p:sldIdLst>
  <p:sldSz cy="5143500" cx="9144000"/>
  <p:notesSz cx="51435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00" name="Google Shape;300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" name="Google Shape;42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1" name="Google Shape;7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5" name="Google Shape;105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8" name="Google Shape;198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8" name="Google Shape;238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9" name="Google Shape;239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1.png"/><Relationship Id="rId5" Type="http://schemas.openxmlformats.org/officeDocument/2006/relationships/image" Target="../media/image5.png"/><Relationship Id="rId6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976963" y="1412677"/>
            <a:ext cx="7189925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75"/>
              <a:buFont typeface="Arial"/>
              <a:buNone/>
            </a:pPr>
            <a:r>
              <a:rPr b="1" i="0" lang="en-US" sz="975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HAM RADIO ESPORTS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976963" y="1814513"/>
            <a:ext cx="7189925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FT8 BATTLE ROYALE</a:t>
            </a:r>
            <a:endParaRPr b="0" i="0" sz="5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989e14f7.png"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619351" y="2690813"/>
            <a:ext cx="1905000" cy="38100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/>
          <p:nvPr/>
        </p:nvSpPr>
        <p:spPr>
          <a:xfrm>
            <a:off x="976963" y="2919413"/>
            <a:ext cx="7189925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COMPETE. STEAL. DOMINATE.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976963" y="3544193"/>
            <a:ext cx="7189925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ft8battle.com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2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COMMUNITY GROWTH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5" name="Google Shape;275;p12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f6511fcc.png" id="276" name="Google Shape;276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076325"/>
            <a:ext cx="4076700" cy="3322439"/>
          </a:xfrm>
          <a:prstGeom prst="rect">
            <a:avLst/>
          </a:prstGeom>
          <a:noFill/>
          <a:ln>
            <a:noFill/>
          </a:ln>
        </p:spPr>
      </p:pic>
      <p:sp>
        <p:nvSpPr>
          <p:cNvPr id="277" name="Google Shape;277;p12"/>
          <p:cNvSpPr/>
          <p:nvPr/>
        </p:nvSpPr>
        <p:spPr>
          <a:xfrm>
            <a:off x="628650" y="1323975"/>
            <a:ext cx="1884807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ALL-TIME HIGH TRACKER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8" name="Google Shape;278;p12"/>
          <p:cNvSpPr/>
          <p:nvPr/>
        </p:nvSpPr>
        <p:spPr>
          <a:xfrm>
            <a:off x="628650" y="1603325"/>
            <a:ext cx="3653028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25"/>
              <a:buFont typeface="Arial"/>
              <a:buNone/>
            </a:pPr>
            <a:r>
              <a:rPr b="0" i="0" lang="en-US" sz="112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ATH system tracks unique players per day. When today's count breaks the record, it triggers a bonus Happy Hour!</a:t>
            </a:r>
            <a:endParaRPr b="0" i="0" sz="11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12"/>
          <p:cNvSpPr/>
          <p:nvPr/>
        </p:nvSpPr>
        <p:spPr>
          <a:xfrm>
            <a:off x="628650" y="2441525"/>
            <a:ext cx="3581400" cy="1013371"/>
          </a:xfrm>
          <a:prstGeom prst="roundRect">
            <a:avLst>
              <a:gd fmla="val 5640" name="adj"/>
            </a:avLst>
          </a:prstGeom>
          <a:solidFill>
            <a:srgbClr val="0A0E1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12"/>
          <p:cNvSpPr/>
          <p:nvPr/>
        </p:nvSpPr>
        <p:spPr>
          <a:xfrm>
            <a:off x="781050" y="2593925"/>
            <a:ext cx="134635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Current ATH Record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1" name="Google Shape;281;p12"/>
          <p:cNvSpPr/>
          <p:nvPr/>
        </p:nvSpPr>
        <p:spPr>
          <a:xfrm>
            <a:off x="781050" y="2792016"/>
            <a:ext cx="1346356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40 Players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12"/>
          <p:cNvSpPr/>
          <p:nvPr/>
        </p:nvSpPr>
        <p:spPr>
          <a:xfrm>
            <a:off x="3167012" y="2593925"/>
            <a:ext cx="890638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Today's Progress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3" name="Google Shape;283;p12"/>
          <p:cNvSpPr/>
          <p:nvPr/>
        </p:nvSpPr>
        <p:spPr>
          <a:xfrm>
            <a:off x="3167012" y="2792016"/>
            <a:ext cx="890638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100"/>
              <a:buFont typeface="Arial"/>
              <a:buNone/>
            </a:pPr>
            <a:r>
              <a:rPr b="1" i="0" lang="en-US" sz="21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-- / 40</a:t>
            </a:r>
            <a:endParaRPr b="0" i="0" sz="2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12"/>
          <p:cNvSpPr/>
          <p:nvPr/>
        </p:nvSpPr>
        <p:spPr>
          <a:xfrm>
            <a:off x="781050" y="3226296"/>
            <a:ext cx="3276600" cy="76200"/>
          </a:xfrm>
          <a:prstGeom prst="roundRect">
            <a:avLst>
              <a:gd fmla="val 50000" name="adj"/>
            </a:avLst>
          </a:prstGeom>
          <a:solidFill>
            <a:srgbClr val="2A3A5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b58f2ee3.png" id="285" name="Google Shape;28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1050" y="3226296"/>
            <a:ext cx="2457450" cy="76200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12"/>
          <p:cNvSpPr/>
          <p:nvPr/>
        </p:nvSpPr>
        <p:spPr>
          <a:xfrm>
            <a:off x="4686300" y="1076325"/>
            <a:ext cx="4076700" cy="1702743"/>
          </a:xfrm>
          <a:prstGeom prst="roundRect">
            <a:avLst>
              <a:gd fmla="val 5594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7" name="Google Shape;287;p12"/>
          <p:cNvSpPr/>
          <p:nvPr/>
        </p:nvSpPr>
        <p:spPr>
          <a:xfrm>
            <a:off x="4876800" y="1266825"/>
            <a:ext cx="3769614" cy="13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HOW ATH WORKS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8" name="Google Shape;288;p12"/>
          <p:cNvSpPr/>
          <p:nvPr/>
        </p:nvSpPr>
        <p:spPr>
          <a:xfrm>
            <a:off x="4876800" y="1518196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1. System tracks unique players who log at least 1 QSO per day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12"/>
          <p:cNvSpPr/>
          <p:nvPr/>
        </p:nvSpPr>
        <p:spPr>
          <a:xfrm>
            <a:off x="4876800" y="1804839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2. When player count exceeds the ATH record - ATH breaks!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12"/>
          <p:cNvSpPr/>
          <p:nvPr/>
        </p:nvSpPr>
        <p:spPr>
          <a:xfrm>
            <a:off x="4876800" y="2091482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3. 2x Happy Hour triggers for 1 hour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12"/>
          <p:cNvSpPr/>
          <p:nvPr/>
        </p:nvSpPr>
        <p:spPr>
          <a:xfrm>
            <a:off x="4876800" y="2378125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4. Discord alert + dashboard banner notify everyone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2" name="Google Shape;292;p12"/>
          <p:cNvSpPr/>
          <p:nvPr/>
        </p:nvSpPr>
        <p:spPr>
          <a:xfrm>
            <a:off x="4686300" y="2931468"/>
            <a:ext cx="4076700" cy="1416100"/>
          </a:xfrm>
          <a:prstGeom prst="roundRect">
            <a:avLst>
              <a:gd fmla="val 672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3" name="Google Shape;293;p12"/>
          <p:cNvSpPr/>
          <p:nvPr/>
        </p:nvSpPr>
        <p:spPr>
          <a:xfrm>
            <a:off x="4876800" y="3121968"/>
            <a:ext cx="3769614" cy="13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WHY IT MATTERS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4" name="Google Shape;294;p12"/>
          <p:cNvSpPr/>
          <p:nvPr/>
        </p:nvSpPr>
        <p:spPr>
          <a:xfrm>
            <a:off x="4876800" y="3373338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Rewards community growth organically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5" name="Google Shape;295;p12"/>
          <p:cNvSpPr/>
          <p:nvPr/>
        </p:nvSpPr>
        <p:spPr>
          <a:xfrm>
            <a:off x="4876800" y="3659981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Incentivizes bringing new players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6" name="Google Shape;296;p12"/>
          <p:cNvSpPr/>
          <p:nvPr/>
        </p:nvSpPr>
        <p:spPr>
          <a:xfrm>
            <a:off x="4876800" y="3946624"/>
            <a:ext cx="3769614" cy="21044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7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Creates excitement and shared wins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12"/>
          <p:cNvSpPr/>
          <p:nvPr/>
        </p:nvSpPr>
        <p:spPr>
          <a:xfrm>
            <a:off x="297180" y="4665464"/>
            <a:ext cx="8549640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Only one ATH trigger per UTC day - ATH value updates continuously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3"/>
          <p:cNvSpPr/>
          <p:nvPr/>
        </p:nvSpPr>
        <p:spPr>
          <a:xfrm>
            <a:off x="1711394" y="560933"/>
            <a:ext cx="5721063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975"/>
              <a:buFont typeface="Arial"/>
              <a:buNone/>
            </a:pPr>
            <a:r>
              <a:rPr b="1" i="0" lang="en-US" sz="975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JOIN THE BATTLE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4" name="Google Shape;304;p13"/>
          <p:cNvSpPr/>
          <p:nvPr/>
        </p:nvSpPr>
        <p:spPr>
          <a:xfrm>
            <a:off x="1798076" y="924669"/>
            <a:ext cx="5547551" cy="4953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3900"/>
              <a:buFont typeface="Arial"/>
              <a:buNone/>
            </a:pPr>
            <a:r>
              <a:rPr b="1" i="0" lang="en-US" sz="39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READY TO COMPETE?</a:t>
            </a:r>
            <a:endParaRPr b="0" i="0" sz="3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cd3c5ccf.png" id="305" name="Google Shape;305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000351" y="1572369"/>
            <a:ext cx="1143000" cy="38100"/>
          </a:xfrm>
          <a:prstGeom prst="rect">
            <a:avLst/>
          </a:prstGeom>
          <a:noFill/>
          <a:ln>
            <a:noFill/>
          </a:ln>
        </p:spPr>
      </p:pic>
      <p:sp>
        <p:nvSpPr>
          <p:cNvPr id="306" name="Google Shape;306;p13"/>
          <p:cNvSpPr/>
          <p:nvPr/>
        </p:nvSpPr>
        <p:spPr>
          <a:xfrm>
            <a:off x="1767483" y="1877169"/>
            <a:ext cx="1854547" cy="799951"/>
          </a:xfrm>
          <a:prstGeom prst="roundRect">
            <a:avLst>
              <a:gd fmla="val 952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07" name="Google Shape;307;p13"/>
          <p:cNvCxnSpPr/>
          <p:nvPr/>
        </p:nvCxnSpPr>
        <p:spPr>
          <a:xfrm>
            <a:off x="1767483" y="1891457"/>
            <a:ext cx="1854547" cy="0"/>
          </a:xfrm>
          <a:prstGeom prst="straightConnector1">
            <a:avLst/>
          </a:prstGeom>
          <a:noFill/>
          <a:ln cap="flat" cmpd="sng" w="28575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8" name="Google Shape;308;p13"/>
          <p:cNvSpPr/>
          <p:nvPr/>
        </p:nvSpPr>
        <p:spPr>
          <a:xfrm>
            <a:off x="2020971" y="2096244"/>
            <a:ext cx="1347570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STEP 1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13"/>
          <p:cNvSpPr/>
          <p:nvPr/>
        </p:nvSpPr>
        <p:spPr>
          <a:xfrm>
            <a:off x="2020971" y="2313384"/>
            <a:ext cx="1347570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Configure WSJT-X UDP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13"/>
          <p:cNvSpPr/>
          <p:nvPr/>
        </p:nvSpPr>
        <p:spPr>
          <a:xfrm>
            <a:off x="3850630" y="1877169"/>
            <a:ext cx="1331863" cy="799951"/>
          </a:xfrm>
          <a:prstGeom prst="roundRect">
            <a:avLst>
              <a:gd fmla="val 952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1" name="Google Shape;311;p13"/>
          <p:cNvCxnSpPr/>
          <p:nvPr/>
        </p:nvCxnSpPr>
        <p:spPr>
          <a:xfrm>
            <a:off x="3850630" y="1891457"/>
            <a:ext cx="1331863" cy="0"/>
          </a:xfrm>
          <a:prstGeom prst="straightConnector1">
            <a:avLst/>
          </a:prstGeom>
          <a:noFill/>
          <a:ln cap="flat" cmpd="sng" w="28575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2" name="Google Shape;312;p13"/>
          <p:cNvSpPr/>
          <p:nvPr/>
        </p:nvSpPr>
        <p:spPr>
          <a:xfrm>
            <a:off x="4109345" y="2096244"/>
            <a:ext cx="814432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STEP 2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3" name="Google Shape;313;p13"/>
          <p:cNvSpPr/>
          <p:nvPr/>
        </p:nvSpPr>
        <p:spPr>
          <a:xfrm>
            <a:off x="4109345" y="2313384"/>
            <a:ext cx="814432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Make contacts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13"/>
          <p:cNvSpPr/>
          <p:nvPr/>
        </p:nvSpPr>
        <p:spPr>
          <a:xfrm>
            <a:off x="5411093" y="1877169"/>
            <a:ext cx="1965275" cy="799951"/>
          </a:xfrm>
          <a:prstGeom prst="roundRect">
            <a:avLst>
              <a:gd fmla="val 952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5" name="Google Shape;315;p13"/>
          <p:cNvCxnSpPr/>
          <p:nvPr/>
        </p:nvCxnSpPr>
        <p:spPr>
          <a:xfrm>
            <a:off x="5411093" y="1891457"/>
            <a:ext cx="1965275" cy="0"/>
          </a:xfrm>
          <a:prstGeom prst="straightConnector1">
            <a:avLst/>
          </a:prstGeom>
          <a:noFill/>
          <a:ln cap="flat" cmpd="sng" w="28575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16" name="Google Shape;316;p13"/>
          <p:cNvSpPr/>
          <p:nvPr/>
        </p:nvSpPr>
        <p:spPr>
          <a:xfrm>
            <a:off x="5663474" y="2096244"/>
            <a:ext cx="1460513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STEP 3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7" name="Google Shape;317;p13"/>
          <p:cNvSpPr/>
          <p:nvPr/>
        </p:nvSpPr>
        <p:spPr>
          <a:xfrm>
            <a:off x="5663474" y="2313384"/>
            <a:ext cx="1460513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Dominate the leaderboard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8ee08176.png" id="318" name="Google Shape;31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403402" y="2981920"/>
            <a:ext cx="2337048" cy="558701"/>
          </a:xfrm>
          <a:prstGeom prst="rect">
            <a:avLst/>
          </a:prstGeom>
          <a:noFill/>
          <a:ln>
            <a:noFill/>
          </a:ln>
        </p:spPr>
      </p:pic>
      <p:sp>
        <p:nvSpPr>
          <p:cNvPr id="319" name="Google Shape;319;p13"/>
          <p:cNvSpPr/>
          <p:nvPr/>
        </p:nvSpPr>
        <p:spPr>
          <a:xfrm>
            <a:off x="3846375" y="3134320"/>
            <a:ext cx="1451101" cy="253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ft8battle.com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0" name="Google Shape;320;p13"/>
          <p:cNvSpPr/>
          <p:nvPr/>
        </p:nvSpPr>
        <p:spPr>
          <a:xfrm>
            <a:off x="1711394" y="3769221"/>
            <a:ext cx="5721063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Free to play - No registration required - Your callsign is your identity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21" name="Google Shape;321;p13"/>
          <p:cNvCxnSpPr/>
          <p:nvPr/>
        </p:nvCxnSpPr>
        <p:spPr>
          <a:xfrm>
            <a:off x="1767483" y="4227314"/>
            <a:ext cx="5608886" cy="0"/>
          </a:xfrm>
          <a:prstGeom prst="straightConnector1">
            <a:avLst/>
          </a:prstGeom>
          <a:noFill/>
          <a:ln cap="flat" cmpd="sng" w="9525">
            <a:solidFill>
              <a:srgbClr val="2A3A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2" name="Google Shape;322;p13"/>
          <p:cNvSpPr/>
          <p:nvPr/>
        </p:nvSpPr>
        <p:spPr>
          <a:xfrm>
            <a:off x="1711394" y="4422577"/>
            <a:ext cx="5721063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Ham Radio Dude - YouTube @dudetested - hamradiodude.com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/>
          <p:nvPr/>
        </p:nvSpPr>
        <p:spPr>
          <a:xfrm>
            <a:off x="381000" y="266700"/>
            <a:ext cx="536295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WHAT IS FT8 BATTLE ROYALE?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4"/>
          <p:cNvSpPr/>
          <p:nvPr/>
        </p:nvSpPr>
        <p:spPr>
          <a:xfrm>
            <a:off x="381000" y="6667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4"/>
          <p:cNvSpPr/>
          <p:nvPr/>
        </p:nvSpPr>
        <p:spPr>
          <a:xfrm>
            <a:off x="381000" y="1262360"/>
            <a:ext cx="8382000" cy="1083022"/>
          </a:xfrm>
          <a:prstGeom prst="roundRect">
            <a:avLst>
              <a:gd fmla="val 703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9" name="Google Shape;29;p4"/>
          <p:cNvCxnSpPr/>
          <p:nvPr/>
        </p:nvCxnSpPr>
        <p:spPr>
          <a:xfrm>
            <a:off x="400050" y="1262360"/>
            <a:ext cx="0" cy="1083022"/>
          </a:xfrm>
          <a:prstGeom prst="straightConnector1">
            <a:avLst/>
          </a:prstGeom>
          <a:noFill/>
          <a:ln cap="flat" cmpd="sng" w="38100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0" name="Google Shape;30;p4"/>
          <p:cNvSpPr/>
          <p:nvPr/>
        </p:nvSpPr>
        <p:spPr>
          <a:xfrm>
            <a:off x="609600" y="1452860"/>
            <a:ext cx="4070794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THE CONCEPT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" name="Google Shape;31;p4"/>
          <p:cNvSpPr/>
          <p:nvPr/>
        </p:nvSpPr>
        <p:spPr>
          <a:xfrm>
            <a:off x="609600" y="1675061"/>
            <a:ext cx="8122158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 real-time competition layer built on top of amateur radio FT8/FT4 digital modes. Every radio contact becomes part of a live battle.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4"/>
          <p:cNvSpPr/>
          <p:nvPr/>
        </p:nvSpPr>
        <p:spPr>
          <a:xfrm>
            <a:off x="381000" y="2497782"/>
            <a:ext cx="8382000" cy="1083022"/>
          </a:xfrm>
          <a:prstGeom prst="roundRect">
            <a:avLst>
              <a:gd fmla="val 703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3" name="Google Shape;33;p4"/>
          <p:cNvCxnSpPr/>
          <p:nvPr/>
        </p:nvCxnSpPr>
        <p:spPr>
          <a:xfrm>
            <a:off x="400050" y="2497782"/>
            <a:ext cx="0" cy="1083022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4" name="Google Shape;34;p4"/>
          <p:cNvSpPr/>
          <p:nvPr/>
        </p:nvSpPr>
        <p:spPr>
          <a:xfrm>
            <a:off x="609600" y="2688282"/>
            <a:ext cx="4070794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HOW IT WORKS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609600" y="2910483"/>
            <a:ext cx="8122158" cy="47982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Connect your WSJT-X software to the server. Every QSO earns points, updates leaderboards in real-time, and you can steal points from other operators!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4"/>
          <p:cNvSpPr/>
          <p:nvPr/>
        </p:nvSpPr>
        <p:spPr>
          <a:xfrm>
            <a:off x="381000" y="3733205"/>
            <a:ext cx="8382000" cy="843111"/>
          </a:xfrm>
          <a:prstGeom prst="roundRect">
            <a:avLst>
              <a:gd fmla="val 9038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7" name="Google Shape;37;p4"/>
          <p:cNvCxnSpPr/>
          <p:nvPr/>
        </p:nvCxnSpPr>
        <p:spPr>
          <a:xfrm>
            <a:off x="400050" y="3733205"/>
            <a:ext cx="0" cy="843111"/>
          </a:xfrm>
          <a:prstGeom prst="straightConnector1">
            <a:avLst/>
          </a:prstGeom>
          <a:noFill/>
          <a:ln cap="flat" cmpd="sng" w="38100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8" name="Google Shape;38;p4"/>
          <p:cNvSpPr/>
          <p:nvPr/>
        </p:nvSpPr>
        <p:spPr>
          <a:xfrm>
            <a:off x="609600" y="3923705"/>
            <a:ext cx="4070794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KEY DIFFERENCE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" name="Google Shape;39;p4"/>
          <p:cNvSpPr/>
          <p:nvPr/>
        </p:nvSpPr>
        <p:spPr>
          <a:xfrm>
            <a:off x="609600" y="4145905"/>
            <a:ext cx="8122158" cy="23991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</a:pPr>
            <a:r>
              <a:rPr b="0" i="0" lang="en-US" sz="13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Real radio contacts over real airwaves </a:t>
            </a:r>
            <a:r>
              <a:rPr lang="en-US" sz="1350">
                <a:solidFill>
                  <a:srgbClr val="FFFFFF"/>
                </a:solidFill>
              </a:rPr>
              <a:t>, </a:t>
            </a:r>
            <a:r>
              <a:rPr b="0" i="0" lang="en-US" sz="13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not a simulation. Your actual amateur radio skills matter.</a:t>
            </a:r>
            <a:endParaRPr b="0" i="0" sz="13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5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HOW TO JOIN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5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5"/>
          <p:cNvSpPr/>
          <p:nvPr/>
        </p:nvSpPr>
        <p:spPr>
          <a:xfrm>
            <a:off x="381000" y="1076325"/>
            <a:ext cx="1952625" cy="3042345"/>
          </a:xfrm>
          <a:prstGeom prst="roundRect">
            <a:avLst>
              <a:gd fmla="val 3902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" name="Google Shape;48;p5"/>
          <p:cNvSpPr/>
          <p:nvPr/>
        </p:nvSpPr>
        <p:spPr>
          <a:xfrm>
            <a:off x="1128713" y="1266825"/>
            <a:ext cx="457200" cy="457200"/>
          </a:xfrm>
          <a:prstGeom prst="roundRect">
            <a:avLst>
              <a:gd fmla="val 200000" name="adj"/>
            </a:avLst>
          </a:prstGeom>
          <a:solidFill>
            <a:srgbClr val="00D4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5"/>
          <p:cNvSpPr/>
          <p:nvPr/>
        </p:nvSpPr>
        <p:spPr>
          <a:xfrm>
            <a:off x="1292342" y="1335435"/>
            <a:ext cx="1297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5"/>
          <p:cNvSpPr/>
          <p:nvPr/>
        </p:nvSpPr>
        <p:spPr>
          <a:xfrm>
            <a:off x="555784" y="1838325"/>
            <a:ext cx="1603058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REQUIREMENTS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" name="Google Shape;51;p5"/>
          <p:cNvSpPr/>
          <p:nvPr/>
        </p:nvSpPr>
        <p:spPr>
          <a:xfrm>
            <a:off x="555784" y="2074515"/>
            <a:ext cx="1603058" cy="5572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Valid amateur radio license, HF transceiver, WSJT-X software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5"/>
          <p:cNvSpPr/>
          <p:nvPr/>
        </p:nvSpPr>
        <p:spPr>
          <a:xfrm>
            <a:off x="2524125" y="1076325"/>
            <a:ext cx="1952625" cy="3042345"/>
          </a:xfrm>
          <a:prstGeom prst="roundRect">
            <a:avLst>
              <a:gd fmla="val 3902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5"/>
          <p:cNvSpPr/>
          <p:nvPr/>
        </p:nvSpPr>
        <p:spPr>
          <a:xfrm>
            <a:off x="3271838" y="1266825"/>
            <a:ext cx="457200" cy="457200"/>
          </a:xfrm>
          <a:prstGeom prst="roundRect">
            <a:avLst>
              <a:gd fmla="val 200000" name="adj"/>
            </a:avLst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5"/>
          <p:cNvSpPr/>
          <p:nvPr/>
        </p:nvSpPr>
        <p:spPr>
          <a:xfrm>
            <a:off x="3435467" y="1335435"/>
            <a:ext cx="1297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5"/>
          <p:cNvSpPr/>
          <p:nvPr/>
        </p:nvSpPr>
        <p:spPr>
          <a:xfrm>
            <a:off x="2698909" y="1838325"/>
            <a:ext cx="1603058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CONFIGURE UDP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5"/>
          <p:cNvSpPr/>
          <p:nvPr/>
        </p:nvSpPr>
        <p:spPr>
          <a:xfrm>
            <a:off x="2698909" y="2074515"/>
            <a:ext cx="1603058" cy="5572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In WSJT-X Settings, set UDP Server to ft8battle.com:2237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5"/>
          <p:cNvSpPr/>
          <p:nvPr/>
        </p:nvSpPr>
        <p:spPr>
          <a:xfrm>
            <a:off x="4667250" y="1076325"/>
            <a:ext cx="1952625" cy="3042345"/>
          </a:xfrm>
          <a:prstGeom prst="roundRect">
            <a:avLst>
              <a:gd fmla="val 3902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5414963" y="1266825"/>
            <a:ext cx="457200" cy="457200"/>
          </a:xfrm>
          <a:prstGeom prst="roundRect">
            <a:avLst>
              <a:gd fmla="val 200000" name="adj"/>
            </a:avLst>
          </a:prstGeom>
          <a:solidFill>
            <a:srgbClr val="FFD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5578592" y="1335435"/>
            <a:ext cx="1297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4842034" y="1838325"/>
            <a:ext cx="1603058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ENABLE LOGGING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" name="Google Shape;61;p5"/>
          <p:cNvSpPr/>
          <p:nvPr/>
        </p:nvSpPr>
        <p:spPr>
          <a:xfrm>
            <a:off x="4842034" y="2074515"/>
            <a:ext cx="1603058" cy="55721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Enable logged QSO broadcasting in Reporting settings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5"/>
          <p:cNvSpPr/>
          <p:nvPr/>
        </p:nvSpPr>
        <p:spPr>
          <a:xfrm>
            <a:off x="6810375" y="1076325"/>
            <a:ext cx="1952625" cy="3042345"/>
          </a:xfrm>
          <a:prstGeom prst="roundRect">
            <a:avLst>
              <a:gd fmla="val 3902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5"/>
          <p:cNvSpPr/>
          <p:nvPr/>
        </p:nvSpPr>
        <p:spPr>
          <a:xfrm>
            <a:off x="7558088" y="1266825"/>
            <a:ext cx="457200" cy="457200"/>
          </a:xfrm>
          <a:prstGeom prst="roundRect">
            <a:avLst>
              <a:gd fmla="val 200000" name="adj"/>
            </a:avLst>
          </a:prstGeom>
          <a:solidFill>
            <a:srgbClr val="00D4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5"/>
          <p:cNvSpPr/>
          <p:nvPr/>
        </p:nvSpPr>
        <p:spPr>
          <a:xfrm>
            <a:off x="7721717" y="1335435"/>
            <a:ext cx="129793" cy="3199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5"/>
          <p:cNvSpPr/>
          <p:nvPr/>
        </p:nvSpPr>
        <p:spPr>
          <a:xfrm>
            <a:off x="6985159" y="1838325"/>
            <a:ext cx="1603058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START PLAYING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5"/>
          <p:cNvSpPr/>
          <p:nvPr/>
        </p:nvSpPr>
        <p:spPr>
          <a:xfrm>
            <a:off x="6985159" y="2074515"/>
            <a:ext cx="1603058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Make contacts! Your QSOs appear on the leaderboard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35e19f6d.png" id="67" name="Google Shape;67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4423470"/>
            <a:ext cx="8382000" cy="415230"/>
          </a:xfrm>
          <a:prstGeom prst="rect">
            <a:avLst/>
          </a:prstGeom>
          <a:noFill/>
          <a:ln>
            <a:noFill/>
          </a:ln>
        </p:spPr>
      </p:pic>
      <p:sp>
        <p:nvSpPr>
          <p:cNvPr id="68" name="Google Shape;68;p5"/>
          <p:cNvSpPr/>
          <p:nvPr/>
        </p:nvSpPr>
        <p:spPr>
          <a:xfrm>
            <a:off x="491490" y="4537770"/>
            <a:ext cx="816102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Free to join - No registration required - Your callsign is your identity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6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SCORING SYSTEM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6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6"/>
          <p:cNvSpPr/>
          <p:nvPr/>
        </p:nvSpPr>
        <p:spPr>
          <a:xfrm>
            <a:off x="381000" y="1038225"/>
            <a:ext cx="2108264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BASE POINTS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6"/>
          <p:cNvSpPr/>
          <p:nvPr/>
        </p:nvSpPr>
        <p:spPr>
          <a:xfrm>
            <a:off x="381000" y="1317575"/>
            <a:ext cx="4114800" cy="731490"/>
          </a:xfrm>
          <a:prstGeom prst="roundRect">
            <a:avLst>
              <a:gd fmla="val 781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8" name="Google Shape;78;p6"/>
          <p:cNvSpPr/>
          <p:nvPr/>
        </p:nvSpPr>
        <p:spPr>
          <a:xfrm>
            <a:off x="533400" y="1469975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+1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9" name="Google Shape;79;p6"/>
          <p:cNvSpPr/>
          <p:nvPr/>
        </p:nvSpPr>
        <p:spPr>
          <a:xfrm>
            <a:off x="1352550" y="1504206"/>
            <a:ext cx="1503474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Per QSO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6"/>
          <p:cNvSpPr/>
          <p:nvPr/>
        </p:nvSpPr>
        <p:spPr>
          <a:xfrm>
            <a:off x="1352550" y="1702296"/>
            <a:ext cx="1503474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Base points for every contact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6"/>
          <p:cNvSpPr/>
          <p:nvPr/>
        </p:nvSpPr>
        <p:spPr>
          <a:xfrm>
            <a:off x="381000" y="2163366"/>
            <a:ext cx="4114800" cy="731490"/>
          </a:xfrm>
          <a:prstGeom prst="roundRect">
            <a:avLst>
              <a:gd fmla="val 781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Google Shape;82;p6"/>
          <p:cNvSpPr/>
          <p:nvPr/>
        </p:nvSpPr>
        <p:spPr>
          <a:xfrm>
            <a:off x="533400" y="2315766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+2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3" name="Google Shape;83;p6"/>
          <p:cNvSpPr/>
          <p:nvPr/>
        </p:nvSpPr>
        <p:spPr>
          <a:xfrm>
            <a:off x="1352550" y="2349996"/>
            <a:ext cx="1749549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POTA / SOTA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6"/>
          <p:cNvSpPr/>
          <p:nvPr/>
        </p:nvSpPr>
        <p:spPr>
          <a:xfrm>
            <a:off x="1352550" y="2548086"/>
            <a:ext cx="1749549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Bonus for park/summit activations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6"/>
          <p:cNvSpPr/>
          <p:nvPr/>
        </p:nvSpPr>
        <p:spPr>
          <a:xfrm>
            <a:off x="381000" y="3009156"/>
            <a:ext cx="4114800" cy="731490"/>
          </a:xfrm>
          <a:prstGeom prst="roundRect">
            <a:avLst>
              <a:gd fmla="val 781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533400" y="3161556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+4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6"/>
          <p:cNvSpPr/>
          <p:nvPr/>
        </p:nvSpPr>
        <p:spPr>
          <a:xfrm>
            <a:off x="1352550" y="3195786"/>
            <a:ext cx="2106290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First Contact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6"/>
          <p:cNvSpPr/>
          <p:nvPr/>
        </p:nvSpPr>
        <p:spPr>
          <a:xfrm>
            <a:off x="1352550" y="3393877"/>
            <a:ext cx="2106290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First to work a station on that band today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>
            <a:off x="4648200" y="1038225"/>
            <a:ext cx="2108264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MULTIPLIERS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6"/>
          <p:cNvSpPr/>
          <p:nvPr/>
        </p:nvSpPr>
        <p:spPr>
          <a:xfrm>
            <a:off x="4648200" y="1317575"/>
            <a:ext cx="4114800" cy="731490"/>
          </a:xfrm>
          <a:prstGeom prst="roundRect">
            <a:avLst>
              <a:gd fmla="val 781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>
            <a:off x="4800600" y="1469975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1.5x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6"/>
          <p:cNvSpPr/>
          <p:nvPr/>
        </p:nvSpPr>
        <p:spPr>
          <a:xfrm>
            <a:off x="5619750" y="1504206"/>
            <a:ext cx="99811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Band Multiplier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6"/>
          <p:cNvSpPr/>
          <p:nvPr/>
        </p:nvSpPr>
        <p:spPr>
          <a:xfrm>
            <a:off x="5619750" y="1702296"/>
            <a:ext cx="99811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6m and 10m bands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6"/>
          <p:cNvSpPr/>
          <p:nvPr/>
        </p:nvSpPr>
        <p:spPr>
          <a:xfrm>
            <a:off x="4648200" y="2163366"/>
            <a:ext cx="4114800" cy="731490"/>
          </a:xfrm>
          <a:prstGeom prst="roundRect">
            <a:avLst>
              <a:gd fmla="val 781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6"/>
          <p:cNvSpPr/>
          <p:nvPr/>
        </p:nvSpPr>
        <p:spPr>
          <a:xfrm>
            <a:off x="4800600" y="2315766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2x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6"/>
          <p:cNvSpPr/>
          <p:nvPr/>
        </p:nvSpPr>
        <p:spPr>
          <a:xfrm>
            <a:off x="5619750" y="2349996"/>
            <a:ext cx="1587725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FT4 Mode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6"/>
          <p:cNvSpPr/>
          <p:nvPr/>
        </p:nvSpPr>
        <p:spPr>
          <a:xfrm>
            <a:off x="5619750" y="2548086"/>
            <a:ext cx="1587725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Double points for FT4 contacts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6"/>
          <p:cNvSpPr/>
          <p:nvPr/>
        </p:nvSpPr>
        <p:spPr>
          <a:xfrm>
            <a:off x="4648200" y="3009156"/>
            <a:ext cx="4114800" cy="769590"/>
          </a:xfrm>
          <a:prstGeom prst="roundRect">
            <a:avLst>
              <a:gd fmla="val 7426" name="adj"/>
            </a:avLst>
          </a:prstGeom>
          <a:solidFill>
            <a:srgbClr val="151C2C"/>
          </a:solidFill>
          <a:ln cap="flat" cmpd="sng" w="19050">
            <a:solidFill>
              <a:srgbClr val="FF444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6"/>
          <p:cNvSpPr/>
          <p:nvPr/>
        </p:nvSpPr>
        <p:spPr>
          <a:xfrm>
            <a:off x="4819650" y="3180606"/>
            <a:ext cx="680085" cy="4266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4444"/>
              </a:buClr>
              <a:buSzPts val="2400"/>
              <a:buFont typeface="Arial"/>
              <a:buNone/>
            </a:pPr>
            <a:r>
              <a:rPr b="1" i="0" lang="en-US" sz="2400" u="none" cap="none" strike="noStrike">
                <a:solidFill>
                  <a:srgbClr val="FF4444"/>
                </a:solidFill>
                <a:latin typeface="Arial"/>
                <a:ea typeface="Arial"/>
                <a:cs typeface="Arial"/>
                <a:sym typeface="Arial"/>
              </a:rPr>
              <a:t>-2x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6"/>
          <p:cNvSpPr/>
          <p:nvPr/>
        </p:nvSpPr>
        <p:spPr>
          <a:xfrm>
            <a:off x="5638800" y="3214836"/>
            <a:ext cx="1438805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Duplicate Penalty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6"/>
          <p:cNvSpPr/>
          <p:nvPr/>
        </p:nvSpPr>
        <p:spPr>
          <a:xfrm>
            <a:off x="5638800" y="3412927"/>
            <a:ext cx="1438805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Logging same contact twice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6"/>
          <p:cNvSpPr/>
          <p:nvPr/>
        </p:nvSpPr>
        <p:spPr>
          <a:xfrm>
            <a:off x="297180" y="4665464"/>
            <a:ext cx="8549640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All points reset daily at 00:00 UTC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7"/>
          <p:cNvSpPr/>
          <p:nvPr/>
        </p:nvSpPr>
        <p:spPr>
          <a:xfrm>
            <a:off x="381000" y="304800"/>
            <a:ext cx="2934081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POINT STEALING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7"/>
          <p:cNvSpPr/>
          <p:nvPr/>
        </p:nvSpPr>
        <p:spPr>
          <a:xfrm>
            <a:off x="3371850" y="371475"/>
            <a:ext cx="1118741" cy="209550"/>
          </a:xfrm>
          <a:prstGeom prst="roundRect">
            <a:avLst>
              <a:gd fmla="val 18182" name="adj"/>
            </a:avLst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p7"/>
          <p:cNvSpPr/>
          <p:nvPr/>
        </p:nvSpPr>
        <p:spPr>
          <a:xfrm>
            <a:off x="3467100" y="409575"/>
            <a:ext cx="946806" cy="1333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750"/>
              <a:buFont typeface="Arial"/>
              <a:buNone/>
            </a:pPr>
            <a:r>
              <a:rPr b="1" i="0" lang="en-US" sz="75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THE CORE HOOK</a:t>
            </a:r>
            <a:endParaRPr b="0" i="0" sz="7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7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00D4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b79b9384.png" id="112" name="Google Shape;11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187946"/>
            <a:ext cx="8382000" cy="1123950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7"/>
          <p:cNvSpPr/>
          <p:nvPr/>
        </p:nvSpPr>
        <p:spPr>
          <a:xfrm>
            <a:off x="549783" y="1435596"/>
            <a:ext cx="8044434" cy="6286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50"/>
              <a:buFont typeface="Arial"/>
              <a:buNone/>
            </a:pPr>
            <a:r>
              <a:rPr b="0" i="0" lang="en-US" sz="16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The LAST PERSON to work the same station on the same band/mode/day gets ALL THE POINTS</a:t>
            </a:r>
            <a:endParaRPr b="0" i="0" sz="16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7"/>
          <p:cNvSpPr/>
          <p:nvPr/>
        </p:nvSpPr>
        <p:spPr>
          <a:xfrm>
            <a:off x="381000" y="2502396"/>
            <a:ext cx="2692450" cy="1466404"/>
          </a:xfrm>
          <a:prstGeom prst="roundRect">
            <a:avLst>
              <a:gd fmla="val 519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7"/>
          <p:cNvSpPr/>
          <p:nvPr/>
        </p:nvSpPr>
        <p:spPr>
          <a:xfrm>
            <a:off x="571500" y="2692896"/>
            <a:ext cx="2357679" cy="13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HOW IT WORKS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7"/>
          <p:cNvSpPr/>
          <p:nvPr/>
        </p:nvSpPr>
        <p:spPr>
          <a:xfrm>
            <a:off x="571500" y="2925217"/>
            <a:ext cx="2357679" cy="8530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If you work W1ABC on 20m FT8 and earned 5 points, then someone else works W1ABC on the same band/mode - they steal your 5 points!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7"/>
          <p:cNvSpPr/>
          <p:nvPr/>
        </p:nvSpPr>
        <p:spPr>
          <a:xfrm>
            <a:off x="3225850" y="2502396"/>
            <a:ext cx="2692450" cy="1466404"/>
          </a:xfrm>
          <a:prstGeom prst="roundRect">
            <a:avLst>
              <a:gd fmla="val 519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p7"/>
          <p:cNvSpPr/>
          <p:nvPr/>
        </p:nvSpPr>
        <p:spPr>
          <a:xfrm>
            <a:off x="3416350" y="2692896"/>
            <a:ext cx="2357679" cy="13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POINT CHAINS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7"/>
          <p:cNvSpPr/>
          <p:nvPr/>
        </p:nvSpPr>
        <p:spPr>
          <a:xfrm>
            <a:off x="3416350" y="2925217"/>
            <a:ext cx="2357679" cy="85308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Points accumulate! If you steal from someone who stole, you get the full chain value. Creates intense competition.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7"/>
          <p:cNvSpPr/>
          <p:nvPr/>
        </p:nvSpPr>
        <p:spPr>
          <a:xfrm>
            <a:off x="6070699" y="2502396"/>
            <a:ext cx="2692450" cy="1466404"/>
          </a:xfrm>
          <a:prstGeom prst="roundRect">
            <a:avLst>
              <a:gd fmla="val 519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7"/>
          <p:cNvSpPr/>
          <p:nvPr/>
        </p:nvSpPr>
        <p:spPr>
          <a:xfrm>
            <a:off x="6261199" y="2692896"/>
            <a:ext cx="2357679" cy="1370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DAILY RESET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7"/>
          <p:cNvSpPr/>
          <p:nvPr/>
        </p:nvSpPr>
        <p:spPr>
          <a:xfrm>
            <a:off x="6261199" y="2925217"/>
            <a:ext cx="2357679" cy="42654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50"/>
              <a:buFont typeface="Arial"/>
              <a:buNone/>
            </a:pPr>
            <a:r>
              <a:rPr b="0" i="0" lang="en-US" sz="105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Stealing opportunities reset at midnight UTC. Each day is a fresh battlefield.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7"/>
          <p:cNvSpPr/>
          <p:nvPr/>
        </p:nvSpPr>
        <p:spPr>
          <a:xfrm>
            <a:off x="381000" y="4423470"/>
            <a:ext cx="8382000" cy="415230"/>
          </a:xfrm>
          <a:prstGeom prst="roundRect">
            <a:avLst>
              <a:gd fmla="val 13763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7"/>
          <p:cNvSpPr/>
          <p:nvPr/>
        </p:nvSpPr>
        <p:spPr>
          <a:xfrm>
            <a:off x="491490" y="4537770"/>
            <a:ext cx="8161020" cy="18663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This mechanic creates dynamic, cutthroat gameplay that keeps you on edge!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8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HAPPY HOUR SYSTEM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8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2" name="Google Shape;132;p8"/>
          <p:cNvSpPr/>
          <p:nvPr/>
        </p:nvSpPr>
        <p:spPr>
          <a:xfrm>
            <a:off x="381000" y="1076325"/>
            <a:ext cx="2667000" cy="3055739"/>
          </a:xfrm>
          <a:prstGeom prst="roundRect">
            <a:avLst>
              <a:gd fmla="val 357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3" name="Google Shape;133;p8"/>
          <p:cNvCxnSpPr/>
          <p:nvPr/>
        </p:nvCxnSpPr>
        <p:spPr>
          <a:xfrm>
            <a:off x="381000" y="1095375"/>
            <a:ext cx="2667000" cy="0"/>
          </a:xfrm>
          <a:prstGeom prst="straightConnector1">
            <a:avLst/>
          </a:prstGeom>
          <a:noFill/>
          <a:ln cap="flat" cmpd="sng" w="38100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4" name="Google Shape;134;p8"/>
          <p:cNvSpPr/>
          <p:nvPr/>
        </p:nvSpPr>
        <p:spPr>
          <a:xfrm>
            <a:off x="1455067" y="1343025"/>
            <a:ext cx="518717" cy="5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2x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8"/>
          <p:cNvSpPr/>
          <p:nvPr/>
        </p:nvSpPr>
        <p:spPr>
          <a:xfrm>
            <a:off x="587502" y="1927175"/>
            <a:ext cx="2253996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DAILY HAPPY HOUR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"/>
          <p:cNvSpPr/>
          <p:nvPr/>
        </p:nvSpPr>
        <p:spPr>
          <a:xfrm>
            <a:off x="587502" y="2224236"/>
            <a:ext cx="2253996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Every day from 17:00 - 17:59 UTC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8"/>
          <p:cNvSpPr/>
          <p:nvPr/>
        </p:nvSpPr>
        <p:spPr>
          <a:xfrm>
            <a:off x="587502" y="2486174"/>
            <a:ext cx="2253996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Double points for all contacts during this window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8"/>
          <p:cNvSpPr/>
          <p:nvPr/>
        </p:nvSpPr>
        <p:spPr>
          <a:xfrm>
            <a:off x="3238500" y="1076325"/>
            <a:ext cx="2667000" cy="3055739"/>
          </a:xfrm>
          <a:prstGeom prst="roundRect">
            <a:avLst>
              <a:gd fmla="val 357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39" name="Google Shape;139;p8"/>
          <p:cNvCxnSpPr/>
          <p:nvPr/>
        </p:nvCxnSpPr>
        <p:spPr>
          <a:xfrm>
            <a:off x="3238500" y="1095375"/>
            <a:ext cx="2667000" cy="0"/>
          </a:xfrm>
          <a:prstGeom prst="straightConnector1">
            <a:avLst/>
          </a:prstGeom>
          <a:noFill/>
          <a:ln cap="flat" cmpd="sng" w="38100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0" name="Google Shape;140;p8"/>
          <p:cNvSpPr/>
          <p:nvPr/>
        </p:nvSpPr>
        <p:spPr>
          <a:xfrm>
            <a:off x="4312567" y="1343025"/>
            <a:ext cx="518717" cy="5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2x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8"/>
          <p:cNvSpPr/>
          <p:nvPr/>
        </p:nvSpPr>
        <p:spPr>
          <a:xfrm>
            <a:off x="3445002" y="1927175"/>
            <a:ext cx="2253996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ATH HAPPY HOUR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8"/>
          <p:cNvSpPr/>
          <p:nvPr/>
        </p:nvSpPr>
        <p:spPr>
          <a:xfrm>
            <a:off x="3445002" y="2224236"/>
            <a:ext cx="2253996" cy="371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Triggered when daily player count breaks the all-time high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8"/>
          <p:cNvSpPr/>
          <p:nvPr/>
        </p:nvSpPr>
        <p:spPr>
          <a:xfrm>
            <a:off x="3445002" y="2671911"/>
            <a:ext cx="2253996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Lasts 1 hour from trigger moment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cca16b26.png" id="144" name="Google Shape;14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96000" y="1076325"/>
            <a:ext cx="2667000" cy="3055739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8"/>
          <p:cNvSpPr/>
          <p:nvPr/>
        </p:nvSpPr>
        <p:spPr>
          <a:xfrm>
            <a:off x="7170067" y="1343025"/>
            <a:ext cx="518717" cy="507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4x</a:t>
            </a:r>
            <a:endParaRPr b="0" i="0" sz="3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8"/>
          <p:cNvSpPr/>
          <p:nvPr/>
        </p:nvSpPr>
        <p:spPr>
          <a:xfrm>
            <a:off x="6302502" y="1927175"/>
            <a:ext cx="2253996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DOUBLE HAPPY HOUR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8"/>
          <p:cNvSpPr/>
          <p:nvPr/>
        </p:nvSpPr>
        <p:spPr>
          <a:xfrm>
            <a:off x="6302502" y="2224236"/>
            <a:ext cx="2253996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When Daily + ATH Happy Hours overlap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8"/>
          <p:cNvSpPr/>
          <p:nvPr/>
        </p:nvSpPr>
        <p:spPr>
          <a:xfrm>
            <a:off x="6302502" y="2486174"/>
            <a:ext cx="2253996" cy="1857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50051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QUADRUPLE points - maximum chaos!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8"/>
          <p:cNvSpPr/>
          <p:nvPr/>
        </p:nvSpPr>
        <p:spPr>
          <a:xfrm>
            <a:off x="381000" y="4436864"/>
            <a:ext cx="8382000" cy="401836"/>
          </a:xfrm>
          <a:prstGeom prst="roundRect">
            <a:avLst>
              <a:gd fmla="val 14222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8"/>
          <p:cNvSpPr/>
          <p:nvPr/>
        </p:nvSpPr>
        <p:spPr>
          <a:xfrm>
            <a:off x="491490" y="4551164"/>
            <a:ext cx="8161020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ATH Happy Hour rewards community growth - bring your friends to trigger bonus points for everyone!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9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DIVISION LADDER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9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9"/>
          <p:cNvSpPr/>
          <p:nvPr/>
        </p:nvSpPr>
        <p:spPr>
          <a:xfrm>
            <a:off x="381000" y="1076325"/>
            <a:ext cx="2506599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WEEKLY DIVISIONS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85405697.png" id="159" name="Google Shape;159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317575"/>
            <a:ext cx="1270099" cy="763786"/>
          </a:xfrm>
          <a:prstGeom prst="rect">
            <a:avLst/>
          </a:prstGeom>
          <a:noFill/>
          <a:ln>
            <a:noFill/>
          </a:ln>
        </p:spPr>
      </p:pic>
      <p:sp>
        <p:nvSpPr>
          <p:cNvPr id="160" name="Google Shape;160;p9"/>
          <p:cNvSpPr/>
          <p:nvPr/>
        </p:nvSpPr>
        <p:spPr>
          <a:xfrm>
            <a:off x="523747" y="1469975"/>
            <a:ext cx="984605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BRONZE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9"/>
          <p:cNvSpPr/>
          <p:nvPr/>
        </p:nvSpPr>
        <p:spPr>
          <a:xfrm>
            <a:off x="523747" y="1782366"/>
            <a:ext cx="984605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Entry tier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c2ff93f5.png" id="162" name="Google Shape;16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46349" y="1317575"/>
            <a:ext cx="1113532" cy="76378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9"/>
          <p:cNvSpPr/>
          <p:nvPr/>
        </p:nvSpPr>
        <p:spPr>
          <a:xfrm>
            <a:off x="1890662" y="1469975"/>
            <a:ext cx="824907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SILVER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9"/>
          <p:cNvSpPr/>
          <p:nvPr/>
        </p:nvSpPr>
        <p:spPr>
          <a:xfrm>
            <a:off x="1890662" y="1782366"/>
            <a:ext cx="824907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Rising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96c2de8e.png" id="165" name="Google Shape;165;p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2955131" y="1317575"/>
            <a:ext cx="1111300" cy="763786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9"/>
          <p:cNvSpPr/>
          <p:nvPr/>
        </p:nvSpPr>
        <p:spPr>
          <a:xfrm>
            <a:off x="3099466" y="1469975"/>
            <a:ext cx="822630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GOLD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9"/>
          <p:cNvSpPr/>
          <p:nvPr/>
        </p:nvSpPr>
        <p:spPr>
          <a:xfrm>
            <a:off x="3099466" y="1782366"/>
            <a:ext cx="822630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Veteran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/tmp/rasterized-gradient-24331bff.png" id="168" name="Google Shape;168;p9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4161681" y="1317575"/>
            <a:ext cx="1111300" cy="763786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p9"/>
          <p:cNvSpPr/>
          <p:nvPr/>
        </p:nvSpPr>
        <p:spPr>
          <a:xfrm>
            <a:off x="4306016" y="1469975"/>
            <a:ext cx="822630" cy="2742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ELITE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9"/>
          <p:cNvSpPr/>
          <p:nvPr/>
        </p:nvSpPr>
        <p:spPr>
          <a:xfrm>
            <a:off x="4306016" y="1782366"/>
            <a:ext cx="822630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Top tier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9"/>
          <p:cNvSpPr/>
          <p:nvPr/>
        </p:nvSpPr>
        <p:spPr>
          <a:xfrm>
            <a:off x="381000" y="2271861"/>
            <a:ext cx="4891980" cy="1030486"/>
          </a:xfrm>
          <a:prstGeom prst="roundRect">
            <a:avLst>
              <a:gd fmla="val 7395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9"/>
          <p:cNvSpPr/>
          <p:nvPr/>
        </p:nvSpPr>
        <p:spPr>
          <a:xfrm>
            <a:off x="523573" y="2424261"/>
            <a:ext cx="1002366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FF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FF00"/>
                </a:solidFill>
                <a:latin typeface="Arial"/>
                <a:ea typeface="Arial"/>
                <a:cs typeface="Arial"/>
                <a:sym typeface="Arial"/>
              </a:rPr>
              <a:t>TOP 10%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9"/>
          <p:cNvSpPr/>
          <p:nvPr/>
        </p:nvSpPr>
        <p:spPr>
          <a:xfrm>
            <a:off x="523573" y="2729061"/>
            <a:ext cx="1002366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PROMOTED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9"/>
          <p:cNvSpPr/>
          <p:nvPr/>
        </p:nvSpPr>
        <p:spPr>
          <a:xfrm>
            <a:off x="1852034" y="2424261"/>
            <a:ext cx="1425294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MIDDLE 80%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9"/>
          <p:cNvSpPr/>
          <p:nvPr/>
        </p:nvSpPr>
        <p:spPr>
          <a:xfrm>
            <a:off x="1852034" y="2729061"/>
            <a:ext cx="1425294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STAY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9"/>
          <p:cNvSpPr/>
          <p:nvPr/>
        </p:nvSpPr>
        <p:spPr>
          <a:xfrm>
            <a:off x="3598176" y="2424261"/>
            <a:ext cx="1537478" cy="266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4444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4444"/>
                </a:solidFill>
                <a:latin typeface="Arial"/>
                <a:ea typeface="Arial"/>
                <a:cs typeface="Arial"/>
                <a:sym typeface="Arial"/>
              </a:rPr>
              <a:t>BOTTOM 10%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9"/>
          <p:cNvSpPr/>
          <p:nvPr/>
        </p:nvSpPr>
        <p:spPr>
          <a:xfrm>
            <a:off x="3598176" y="2729061"/>
            <a:ext cx="1537478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DEMOTED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Google Shape;178;p9"/>
          <p:cNvSpPr/>
          <p:nvPr/>
        </p:nvSpPr>
        <p:spPr>
          <a:xfrm>
            <a:off x="487528" y="2989957"/>
            <a:ext cx="4678924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Divisions process every Sunday 23:59 UTC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9"/>
          <p:cNvSpPr/>
          <p:nvPr/>
        </p:nvSpPr>
        <p:spPr>
          <a:xfrm>
            <a:off x="5501580" y="1076325"/>
            <a:ext cx="1671066" cy="1269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00"/>
              <a:buFont typeface="Arial"/>
              <a:buNone/>
            </a:pPr>
            <a:r>
              <a:rPr b="1" i="0" lang="en-US" sz="9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ELO CAREER RANKS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9"/>
          <p:cNvSpPr/>
          <p:nvPr/>
        </p:nvSpPr>
        <p:spPr>
          <a:xfrm>
            <a:off x="5501580" y="1317575"/>
            <a:ext cx="3261420" cy="3521125"/>
          </a:xfrm>
          <a:prstGeom prst="roundRect">
            <a:avLst>
              <a:gd fmla="val 2336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1" name="Google Shape;181;p9"/>
          <p:cNvCxnSpPr/>
          <p:nvPr/>
        </p:nvCxnSpPr>
        <p:spPr>
          <a:xfrm>
            <a:off x="5653980" y="1762274"/>
            <a:ext cx="2956620" cy="0"/>
          </a:xfrm>
          <a:prstGeom prst="straightConnector1">
            <a:avLst/>
          </a:prstGeom>
          <a:noFill/>
          <a:ln cap="flat" cmpd="sng" w="9525">
            <a:solidFill>
              <a:srgbClr val="2A3A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2" name="Google Shape;182;p9"/>
          <p:cNvSpPr/>
          <p:nvPr/>
        </p:nvSpPr>
        <p:spPr>
          <a:xfrm>
            <a:off x="5653980" y="1527125"/>
            <a:ext cx="590065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Lieutenant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9"/>
          <p:cNvSpPr/>
          <p:nvPr/>
        </p:nvSpPr>
        <p:spPr>
          <a:xfrm>
            <a:off x="8343751" y="1533674"/>
            <a:ext cx="27218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Entry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4" name="Google Shape;184;p9"/>
          <p:cNvCxnSpPr/>
          <p:nvPr/>
        </p:nvCxnSpPr>
        <p:spPr>
          <a:xfrm>
            <a:off x="5653980" y="2135535"/>
            <a:ext cx="2956620" cy="0"/>
          </a:xfrm>
          <a:prstGeom prst="straightConnector1">
            <a:avLst/>
          </a:prstGeom>
          <a:noFill/>
          <a:ln cap="flat" cmpd="sng" w="9525">
            <a:solidFill>
              <a:srgbClr val="2A3A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5" name="Google Shape;185;p9"/>
          <p:cNvSpPr/>
          <p:nvPr/>
        </p:nvSpPr>
        <p:spPr>
          <a:xfrm>
            <a:off x="5653980" y="1900386"/>
            <a:ext cx="435376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Captain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6" name="Google Shape;186;p9"/>
          <p:cNvSpPr/>
          <p:nvPr/>
        </p:nvSpPr>
        <p:spPr>
          <a:xfrm>
            <a:off x="8292852" y="1906935"/>
            <a:ext cx="324103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Rising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7" name="Google Shape;187;p9"/>
          <p:cNvCxnSpPr/>
          <p:nvPr/>
        </p:nvCxnSpPr>
        <p:spPr>
          <a:xfrm>
            <a:off x="5653980" y="2508796"/>
            <a:ext cx="2956620" cy="0"/>
          </a:xfrm>
          <a:prstGeom prst="straightConnector1">
            <a:avLst/>
          </a:prstGeom>
          <a:noFill/>
          <a:ln cap="flat" cmpd="sng" w="9525">
            <a:solidFill>
              <a:srgbClr val="2A3A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88" name="Google Shape;188;p9"/>
          <p:cNvSpPr/>
          <p:nvPr/>
        </p:nvSpPr>
        <p:spPr>
          <a:xfrm>
            <a:off x="5653980" y="2273647"/>
            <a:ext cx="315906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Major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Google Shape;189;p9"/>
          <p:cNvSpPr/>
          <p:nvPr/>
        </p:nvSpPr>
        <p:spPr>
          <a:xfrm>
            <a:off x="8216503" y="2280196"/>
            <a:ext cx="401979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Veteran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90" name="Google Shape;190;p9"/>
          <p:cNvCxnSpPr/>
          <p:nvPr/>
        </p:nvCxnSpPr>
        <p:spPr>
          <a:xfrm>
            <a:off x="5653980" y="2882057"/>
            <a:ext cx="2956620" cy="0"/>
          </a:xfrm>
          <a:prstGeom prst="straightConnector1">
            <a:avLst/>
          </a:prstGeom>
          <a:noFill/>
          <a:ln cap="flat" cmpd="sng" w="9525">
            <a:solidFill>
              <a:srgbClr val="2A3A5A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91" name="Google Shape;191;p9"/>
          <p:cNvSpPr/>
          <p:nvPr/>
        </p:nvSpPr>
        <p:spPr>
          <a:xfrm>
            <a:off x="5653980" y="2646908"/>
            <a:ext cx="428393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Colonel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9"/>
          <p:cNvSpPr/>
          <p:nvPr/>
        </p:nvSpPr>
        <p:spPr>
          <a:xfrm>
            <a:off x="8280202" y="2653457"/>
            <a:ext cx="33700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Expert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9"/>
          <p:cNvSpPr/>
          <p:nvPr/>
        </p:nvSpPr>
        <p:spPr>
          <a:xfrm>
            <a:off x="5653980" y="3020169"/>
            <a:ext cx="470443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75"/>
              <a:buFont typeface="Arial"/>
              <a:buNone/>
            </a:pPr>
            <a:r>
              <a:rPr b="1" i="0" lang="en-US" sz="975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General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9"/>
          <p:cNvSpPr/>
          <p:nvPr/>
        </p:nvSpPr>
        <p:spPr>
          <a:xfrm>
            <a:off x="8229154" y="3026718"/>
            <a:ext cx="389075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Legend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9"/>
          <p:cNvSpPr/>
          <p:nvPr/>
        </p:nvSpPr>
        <p:spPr>
          <a:xfrm>
            <a:off x="5624414" y="3364855"/>
            <a:ext cx="3015752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-3 ELO per inactive week (AWOL)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0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WEEKLY TIMELINE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10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10"/>
          <p:cNvSpPr/>
          <p:nvPr/>
        </p:nvSpPr>
        <p:spPr>
          <a:xfrm>
            <a:off x="381000" y="1010841"/>
            <a:ext cx="1524000" cy="725686"/>
          </a:xfrm>
          <a:prstGeom prst="roundRect">
            <a:avLst>
              <a:gd fmla="val 10500" name="adj"/>
            </a:avLst>
          </a:prstGeom>
          <a:solidFill>
            <a:srgbClr val="00D4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10"/>
          <p:cNvSpPr/>
          <p:nvPr/>
        </p:nvSpPr>
        <p:spPr>
          <a:xfrm>
            <a:off x="598932" y="1201341"/>
            <a:ext cx="108813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MONDAY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10"/>
          <p:cNvSpPr/>
          <p:nvPr/>
        </p:nvSpPr>
        <p:spPr>
          <a:xfrm>
            <a:off x="598932" y="1399431"/>
            <a:ext cx="1088136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00:00 UTC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6" name="Google Shape;206;p10"/>
          <p:cNvSpPr/>
          <p:nvPr/>
        </p:nvSpPr>
        <p:spPr>
          <a:xfrm>
            <a:off x="1905000" y="972741"/>
            <a:ext cx="6858000" cy="801886"/>
          </a:xfrm>
          <a:prstGeom prst="rect">
            <a:avLst/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7" name="Google Shape;207;p10"/>
          <p:cNvCxnSpPr/>
          <p:nvPr/>
        </p:nvCxnSpPr>
        <p:spPr>
          <a:xfrm>
            <a:off x="1905000" y="982266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8" name="Google Shape;208;p10"/>
          <p:cNvCxnSpPr/>
          <p:nvPr/>
        </p:nvCxnSpPr>
        <p:spPr>
          <a:xfrm>
            <a:off x="1905000" y="1765102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09" name="Google Shape;209;p10"/>
          <p:cNvSpPr/>
          <p:nvPr/>
        </p:nvSpPr>
        <p:spPr>
          <a:xfrm>
            <a:off x="2133600" y="1182291"/>
            <a:ext cx="6528816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WEEK STARTS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0"/>
          <p:cNvSpPr/>
          <p:nvPr/>
        </p:nvSpPr>
        <p:spPr>
          <a:xfrm>
            <a:off x="2133600" y="1391841"/>
            <a:ext cx="6528816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Weekly points reset to zero. Fresh competition begins!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0"/>
          <p:cNvSpPr/>
          <p:nvPr/>
        </p:nvSpPr>
        <p:spPr>
          <a:xfrm>
            <a:off x="381000" y="2003227"/>
            <a:ext cx="1524000" cy="725686"/>
          </a:xfrm>
          <a:prstGeom prst="roundRect">
            <a:avLst>
              <a:gd fmla="val 10500" name="adj"/>
            </a:avLst>
          </a:prstGeom>
          <a:solidFill>
            <a:srgbClr val="FFD7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10"/>
          <p:cNvSpPr/>
          <p:nvPr/>
        </p:nvSpPr>
        <p:spPr>
          <a:xfrm>
            <a:off x="598932" y="2193727"/>
            <a:ext cx="108813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DAILY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10"/>
          <p:cNvSpPr/>
          <p:nvPr/>
        </p:nvSpPr>
        <p:spPr>
          <a:xfrm>
            <a:off x="598932" y="2391817"/>
            <a:ext cx="1088136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17:00-17:59 UTC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4" name="Google Shape;214;p10"/>
          <p:cNvSpPr/>
          <p:nvPr/>
        </p:nvSpPr>
        <p:spPr>
          <a:xfrm>
            <a:off x="1905000" y="1965127"/>
            <a:ext cx="6858000" cy="801886"/>
          </a:xfrm>
          <a:prstGeom prst="rect">
            <a:avLst/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5" name="Google Shape;215;p10"/>
          <p:cNvCxnSpPr/>
          <p:nvPr/>
        </p:nvCxnSpPr>
        <p:spPr>
          <a:xfrm>
            <a:off x="1905000" y="1974652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16" name="Google Shape;216;p10"/>
          <p:cNvCxnSpPr/>
          <p:nvPr/>
        </p:nvCxnSpPr>
        <p:spPr>
          <a:xfrm>
            <a:off x="1905000" y="2757488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FFD7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7" name="Google Shape;217;p10"/>
          <p:cNvSpPr/>
          <p:nvPr/>
        </p:nvSpPr>
        <p:spPr>
          <a:xfrm>
            <a:off x="2133600" y="2174677"/>
            <a:ext cx="6528816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D7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D700"/>
                </a:solidFill>
                <a:latin typeface="Arial"/>
                <a:ea typeface="Arial"/>
                <a:cs typeface="Arial"/>
                <a:sym typeface="Arial"/>
              </a:rPr>
              <a:t>HAPPY HOUR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8" name="Google Shape;218;p10"/>
          <p:cNvSpPr/>
          <p:nvPr/>
        </p:nvSpPr>
        <p:spPr>
          <a:xfrm>
            <a:off x="2133600" y="2384227"/>
            <a:ext cx="6528816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2x points during this window every single day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10"/>
          <p:cNvSpPr/>
          <p:nvPr/>
        </p:nvSpPr>
        <p:spPr>
          <a:xfrm>
            <a:off x="381000" y="2995613"/>
            <a:ext cx="1524000" cy="725686"/>
          </a:xfrm>
          <a:prstGeom prst="roundRect">
            <a:avLst>
              <a:gd fmla="val 10500" name="adj"/>
            </a:avLst>
          </a:prstGeom>
          <a:solidFill>
            <a:srgbClr val="7A8899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10"/>
          <p:cNvSpPr/>
          <p:nvPr/>
        </p:nvSpPr>
        <p:spPr>
          <a:xfrm>
            <a:off x="598932" y="3186113"/>
            <a:ext cx="108813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DAILY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10"/>
          <p:cNvSpPr/>
          <p:nvPr/>
        </p:nvSpPr>
        <p:spPr>
          <a:xfrm>
            <a:off x="598932" y="3384203"/>
            <a:ext cx="1088136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00:00 UTC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p10"/>
          <p:cNvSpPr/>
          <p:nvPr/>
        </p:nvSpPr>
        <p:spPr>
          <a:xfrm>
            <a:off x="1905000" y="2957513"/>
            <a:ext cx="6858000" cy="801886"/>
          </a:xfrm>
          <a:prstGeom prst="rect">
            <a:avLst/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23" name="Google Shape;223;p10"/>
          <p:cNvCxnSpPr/>
          <p:nvPr/>
        </p:nvCxnSpPr>
        <p:spPr>
          <a:xfrm>
            <a:off x="1905000" y="2967038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7A8899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24" name="Google Shape;224;p10"/>
          <p:cNvCxnSpPr/>
          <p:nvPr/>
        </p:nvCxnSpPr>
        <p:spPr>
          <a:xfrm>
            <a:off x="1905000" y="3749873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7A8899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25" name="Google Shape;225;p10"/>
          <p:cNvSpPr/>
          <p:nvPr/>
        </p:nvSpPr>
        <p:spPr>
          <a:xfrm>
            <a:off x="2133600" y="3167063"/>
            <a:ext cx="6528816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A8899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7A8899"/>
                </a:solidFill>
                <a:latin typeface="Arial"/>
                <a:ea typeface="Arial"/>
                <a:cs typeface="Arial"/>
                <a:sym typeface="Arial"/>
              </a:rPr>
              <a:t>DAILY RESET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2133600" y="3376613"/>
            <a:ext cx="6528816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Daily points reset, stealing opportunities refresh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/>
          <p:nvPr/>
        </p:nvSpPr>
        <p:spPr>
          <a:xfrm>
            <a:off x="381000" y="3987998"/>
            <a:ext cx="1524000" cy="725686"/>
          </a:xfrm>
          <a:prstGeom prst="roundRect">
            <a:avLst>
              <a:gd fmla="val 10500" name="adj"/>
            </a:avLst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8" name="Google Shape;228;p10"/>
          <p:cNvSpPr/>
          <p:nvPr/>
        </p:nvSpPr>
        <p:spPr>
          <a:xfrm>
            <a:off x="598932" y="4178498"/>
            <a:ext cx="1088136" cy="1599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1050"/>
              <a:buFont typeface="Arial"/>
              <a:buNone/>
            </a:pPr>
            <a:r>
              <a:rPr b="1" i="0" lang="en-US" sz="1050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SUNDAY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9" name="Google Shape;229;p10"/>
          <p:cNvSpPr/>
          <p:nvPr/>
        </p:nvSpPr>
        <p:spPr>
          <a:xfrm>
            <a:off x="598932" y="4376589"/>
            <a:ext cx="1088136" cy="1465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A0E1A"/>
              </a:buClr>
              <a:buSzPts val="825"/>
              <a:buFont typeface="Arial"/>
              <a:buNone/>
            </a:pPr>
            <a:r>
              <a:rPr b="0" i="0" lang="en-US" sz="825" u="none" cap="none" strike="noStrike">
                <a:solidFill>
                  <a:srgbClr val="0A0E1A"/>
                </a:solidFill>
                <a:latin typeface="Arial"/>
                <a:ea typeface="Arial"/>
                <a:cs typeface="Arial"/>
                <a:sym typeface="Arial"/>
              </a:rPr>
              <a:t>23:59 UTC</a:t>
            </a:r>
            <a:endParaRPr b="0" i="0" sz="82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0" name="Google Shape;230;p10"/>
          <p:cNvSpPr/>
          <p:nvPr/>
        </p:nvSpPr>
        <p:spPr>
          <a:xfrm>
            <a:off x="1905000" y="3949898"/>
            <a:ext cx="6858000" cy="801886"/>
          </a:xfrm>
          <a:prstGeom prst="rect">
            <a:avLst/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31" name="Google Shape;231;p10"/>
          <p:cNvCxnSpPr/>
          <p:nvPr/>
        </p:nvCxnSpPr>
        <p:spPr>
          <a:xfrm>
            <a:off x="1905000" y="3959423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2" name="Google Shape;232;p10"/>
          <p:cNvCxnSpPr/>
          <p:nvPr/>
        </p:nvCxnSpPr>
        <p:spPr>
          <a:xfrm>
            <a:off x="8753475" y="3949898"/>
            <a:ext cx="0" cy="801886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3" name="Google Shape;233;p10"/>
          <p:cNvCxnSpPr/>
          <p:nvPr/>
        </p:nvCxnSpPr>
        <p:spPr>
          <a:xfrm>
            <a:off x="1905000" y="4742259"/>
            <a:ext cx="6858000" cy="0"/>
          </a:xfrm>
          <a:prstGeom prst="straightConnector1">
            <a:avLst/>
          </a:prstGeom>
          <a:noFill/>
          <a:ln cap="flat" cmpd="sng" w="1905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34" name="Google Shape;234;p10"/>
          <p:cNvSpPr/>
          <p:nvPr/>
        </p:nvSpPr>
        <p:spPr>
          <a:xfrm>
            <a:off x="2133600" y="4159448"/>
            <a:ext cx="6509385" cy="17145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DIVISIONS PROCESS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0"/>
          <p:cNvSpPr/>
          <p:nvPr/>
        </p:nvSpPr>
        <p:spPr>
          <a:xfrm>
            <a:off x="2133600" y="4368998"/>
            <a:ext cx="6509385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Top 10% promote, Bottom 10% demote. ELO updates applied.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A0E1A"/>
        </a:solidFill>
      </p:bgPr>
    </p:bg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11"/>
          <p:cNvSpPr/>
          <p:nvPr/>
        </p:nvSpPr>
        <p:spPr>
          <a:xfrm>
            <a:off x="381000" y="304800"/>
            <a:ext cx="4284536" cy="342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2700"/>
              <a:buFont typeface="Arial"/>
              <a:buNone/>
            </a:pPr>
            <a:r>
              <a:rPr b="1" i="0" lang="en-US" sz="27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LIVE FEATURES</a:t>
            </a:r>
            <a:endParaRPr b="0" i="0" sz="2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11"/>
          <p:cNvSpPr/>
          <p:nvPr/>
        </p:nvSpPr>
        <p:spPr>
          <a:xfrm>
            <a:off x="381000" y="704850"/>
            <a:ext cx="762000" cy="28575"/>
          </a:xfrm>
          <a:prstGeom prst="rect">
            <a:avLst/>
          </a:prstGeom>
          <a:solidFill>
            <a:srgbClr val="FF00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p11"/>
          <p:cNvSpPr/>
          <p:nvPr/>
        </p:nvSpPr>
        <p:spPr>
          <a:xfrm>
            <a:off x="381000" y="1076325"/>
            <a:ext cx="2667000" cy="3017639"/>
          </a:xfrm>
          <a:prstGeom prst="roundRect">
            <a:avLst>
              <a:gd fmla="val 357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44" name="Google Shape;244;p11"/>
          <p:cNvCxnSpPr/>
          <p:nvPr/>
        </p:nvCxnSpPr>
        <p:spPr>
          <a:xfrm>
            <a:off x="400050" y="1076325"/>
            <a:ext cx="0" cy="3017639"/>
          </a:xfrm>
          <a:prstGeom prst="straightConnector1">
            <a:avLst/>
          </a:prstGeom>
          <a:noFill/>
          <a:ln cap="flat" cmpd="sng" w="38100">
            <a:solidFill>
              <a:srgbClr val="00D4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5" name="Google Shape;245;p11"/>
          <p:cNvSpPr/>
          <p:nvPr/>
        </p:nvSpPr>
        <p:spPr>
          <a:xfrm>
            <a:off x="647700" y="1304925"/>
            <a:ext cx="1117283" cy="253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📊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1"/>
          <p:cNvSpPr/>
          <p:nvPr/>
        </p:nvSpPr>
        <p:spPr>
          <a:xfrm>
            <a:off x="647700" y="1673126"/>
            <a:ext cx="2215134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D4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00D4FF"/>
                </a:solidFill>
                <a:latin typeface="Arial"/>
                <a:ea typeface="Arial"/>
                <a:cs typeface="Arial"/>
                <a:sym typeface="Arial"/>
              </a:rPr>
              <a:t>LIVE DASHBOARD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11"/>
          <p:cNvSpPr/>
          <p:nvPr/>
        </p:nvSpPr>
        <p:spPr>
          <a:xfrm>
            <a:off x="647700" y="1970187"/>
            <a:ext cx="2215134" cy="396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Real-time leaderboards with 10-second auto-refresh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1"/>
          <p:cNvSpPr/>
          <p:nvPr/>
        </p:nvSpPr>
        <p:spPr>
          <a:xfrm>
            <a:off x="647700" y="2442567"/>
            <a:ext cx="2215134" cy="396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Player profiles and head-to-head comparisons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1"/>
          <p:cNvSpPr/>
          <p:nvPr/>
        </p:nvSpPr>
        <p:spPr>
          <a:xfrm>
            <a:off x="647700" y="2914948"/>
            <a:ext cx="2215134" cy="3961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Live activity feed showing every QSO and steal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11"/>
          <p:cNvSpPr/>
          <p:nvPr/>
        </p:nvSpPr>
        <p:spPr>
          <a:xfrm>
            <a:off x="647700" y="3387328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Who's online and hot bands tracker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p11"/>
          <p:cNvSpPr/>
          <p:nvPr/>
        </p:nvSpPr>
        <p:spPr>
          <a:xfrm>
            <a:off x="3238500" y="1076325"/>
            <a:ext cx="2667000" cy="3017639"/>
          </a:xfrm>
          <a:prstGeom prst="roundRect">
            <a:avLst>
              <a:gd fmla="val 357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52" name="Google Shape;252;p11"/>
          <p:cNvCxnSpPr/>
          <p:nvPr/>
        </p:nvCxnSpPr>
        <p:spPr>
          <a:xfrm>
            <a:off x="3257550" y="1076325"/>
            <a:ext cx="0" cy="3017639"/>
          </a:xfrm>
          <a:prstGeom prst="straightConnector1">
            <a:avLst/>
          </a:prstGeom>
          <a:noFill/>
          <a:ln cap="flat" cmpd="sng" w="38100">
            <a:solidFill>
              <a:srgbClr val="5865F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53" name="Google Shape;253;p11"/>
          <p:cNvSpPr/>
          <p:nvPr/>
        </p:nvSpPr>
        <p:spPr>
          <a:xfrm>
            <a:off x="3505200" y="1304925"/>
            <a:ext cx="1117283" cy="253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💬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4" name="Google Shape;254;p11"/>
          <p:cNvSpPr/>
          <p:nvPr/>
        </p:nvSpPr>
        <p:spPr>
          <a:xfrm>
            <a:off x="3505200" y="1673126"/>
            <a:ext cx="2215134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5865F2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5865F2"/>
                </a:solidFill>
                <a:latin typeface="Arial"/>
                <a:ea typeface="Arial"/>
                <a:cs typeface="Arial"/>
                <a:sym typeface="Arial"/>
              </a:rPr>
              <a:t>DISCORD INTEGRATION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11"/>
          <p:cNvSpPr/>
          <p:nvPr/>
        </p:nvSpPr>
        <p:spPr>
          <a:xfrm>
            <a:off x="3505200" y="197018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Real-time QSO notifications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11"/>
          <p:cNvSpPr/>
          <p:nvPr/>
        </p:nvSpPr>
        <p:spPr>
          <a:xfrm>
            <a:off x="3505200" y="224447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Point steal alerts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7" name="Google Shape;257;p11"/>
          <p:cNvSpPr/>
          <p:nvPr/>
        </p:nvSpPr>
        <p:spPr>
          <a:xfrm>
            <a:off x="3505200" y="251876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ATH Happy Hour triggers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11"/>
          <p:cNvSpPr/>
          <p:nvPr/>
        </p:nvSpPr>
        <p:spPr>
          <a:xfrm>
            <a:off x="3505200" y="279305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Leaderboard updates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11"/>
          <p:cNvSpPr/>
          <p:nvPr/>
        </p:nvSpPr>
        <p:spPr>
          <a:xfrm>
            <a:off x="6096000" y="1076325"/>
            <a:ext cx="2667000" cy="3017639"/>
          </a:xfrm>
          <a:prstGeom prst="roundRect">
            <a:avLst>
              <a:gd fmla="val 357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60" name="Google Shape;260;p11"/>
          <p:cNvCxnSpPr/>
          <p:nvPr/>
        </p:nvCxnSpPr>
        <p:spPr>
          <a:xfrm>
            <a:off x="6115050" y="1076325"/>
            <a:ext cx="0" cy="3017639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61" name="Google Shape;261;p11"/>
          <p:cNvSpPr/>
          <p:nvPr/>
        </p:nvSpPr>
        <p:spPr>
          <a:xfrm>
            <a:off x="6362700" y="1304925"/>
            <a:ext cx="1117283" cy="25390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11111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🎬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11"/>
          <p:cNvSpPr/>
          <p:nvPr/>
        </p:nvSpPr>
        <p:spPr>
          <a:xfrm>
            <a:off x="6362700" y="1673126"/>
            <a:ext cx="2215134" cy="18276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FF00FF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rgbClr val="FF00FF"/>
                </a:solidFill>
                <a:latin typeface="Arial"/>
                <a:ea typeface="Arial"/>
                <a:cs typeface="Arial"/>
                <a:sym typeface="Arial"/>
              </a:rPr>
              <a:t>OBS OVERLAYS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3" name="Google Shape;263;p11"/>
          <p:cNvSpPr/>
          <p:nvPr/>
        </p:nvSpPr>
        <p:spPr>
          <a:xfrm>
            <a:off x="6362700" y="197018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Streamer-friendly overlays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11"/>
          <p:cNvSpPr/>
          <p:nvPr/>
        </p:nvSpPr>
        <p:spPr>
          <a:xfrm>
            <a:off x="6362700" y="224447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Live score display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11"/>
          <p:cNvSpPr/>
          <p:nvPr/>
        </p:nvSpPr>
        <p:spPr>
          <a:xfrm>
            <a:off x="6362700" y="251876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Activity feed widget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6" name="Google Shape;266;p11"/>
          <p:cNvSpPr/>
          <p:nvPr/>
        </p:nvSpPr>
        <p:spPr>
          <a:xfrm>
            <a:off x="6362700" y="2793057"/>
            <a:ext cx="2215134" cy="19809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6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Customizable themes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11"/>
          <p:cNvSpPr/>
          <p:nvPr/>
        </p:nvSpPr>
        <p:spPr>
          <a:xfrm>
            <a:off x="381000" y="4398764"/>
            <a:ext cx="8382000" cy="439936"/>
          </a:xfrm>
          <a:prstGeom prst="roundRect">
            <a:avLst>
              <a:gd fmla="val 12991" name="adj"/>
            </a:avLst>
          </a:prstGeom>
          <a:solidFill>
            <a:srgbClr val="151C2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11"/>
          <p:cNvSpPr/>
          <p:nvPr/>
        </p:nvSpPr>
        <p:spPr>
          <a:xfrm>
            <a:off x="491490" y="4532114"/>
            <a:ext cx="8161020" cy="17323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75"/>
              <a:buFont typeface="Arial"/>
              <a:buNone/>
            </a:pPr>
            <a:r>
              <a:rPr b="0" i="0" lang="en-US" sz="975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Daily - Weekly - All-Time leaderboards | Analytics - History - Stats</a:t>
            </a:r>
            <a:endParaRPr b="0" i="0" sz="975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